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Lora"/>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Lora-regular.fntdata"/><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Lora-italic.fntdata"/><Relationship Id="rId14" Type="http://schemas.openxmlformats.org/officeDocument/2006/relationships/font" Target="fonts/Lora-bold.fntdata"/><Relationship Id="rId16" Type="http://schemas.openxmlformats.org/officeDocument/2006/relationships/font" Target="fonts/Lora-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24c605f65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24c605f65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4c605f65e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4c605f65e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4c605f65ee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4c605f65ee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4c605f65e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4c605f65e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4c605f65ee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4c605f65ee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4c605f65ee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4c605f65ee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55" name="Google Shape;55;p13"/>
          <p:cNvSpPr txBox="1"/>
          <p:nvPr>
            <p:ph idx="1" type="subTitle"/>
          </p:nvPr>
        </p:nvSpPr>
        <p:spPr>
          <a:xfrm>
            <a:off x="311700" y="3774825"/>
            <a:ext cx="8520600" cy="9540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5200">
                <a:solidFill>
                  <a:schemeClr val="dk1"/>
                </a:solidFill>
                <a:latin typeface="Lora"/>
                <a:ea typeface="Lora"/>
                <a:cs typeface="Lora"/>
                <a:sym typeface="Lora"/>
              </a:rPr>
              <a:t>Students of VIT CHENNAI</a:t>
            </a:r>
            <a:endParaRPr sz="5200">
              <a:solidFill>
                <a:schemeClr val="dk1"/>
              </a:solidFill>
              <a:latin typeface="Lora"/>
              <a:ea typeface="Lora"/>
              <a:cs typeface="Lora"/>
              <a:sym typeface="Lora"/>
            </a:endParaRPr>
          </a:p>
          <a:p>
            <a:pPr indent="0" lvl="0" marL="0" rtl="0" algn="l">
              <a:spcBef>
                <a:spcPts val="0"/>
              </a:spcBef>
              <a:spcAft>
                <a:spcPts val="0"/>
              </a:spcAft>
              <a:buNone/>
            </a:pPr>
            <a:r>
              <a:rPr lang="en" sz="5200">
                <a:solidFill>
                  <a:schemeClr val="dk1"/>
                </a:solidFill>
                <a:latin typeface="Lora"/>
                <a:ea typeface="Lora"/>
                <a:cs typeface="Lora"/>
                <a:sym typeface="Lora"/>
              </a:rPr>
              <a:t>SAATVIK SUMANT</a:t>
            </a:r>
            <a:endParaRPr sz="5200">
              <a:solidFill>
                <a:schemeClr val="dk1"/>
              </a:solidFill>
              <a:latin typeface="Lora"/>
              <a:ea typeface="Lora"/>
              <a:cs typeface="Lora"/>
              <a:sym typeface="Lora"/>
            </a:endParaRPr>
          </a:p>
          <a:p>
            <a:pPr indent="0" lvl="0" marL="0" rtl="0" algn="l">
              <a:spcBef>
                <a:spcPts val="0"/>
              </a:spcBef>
              <a:spcAft>
                <a:spcPts val="0"/>
              </a:spcAft>
              <a:buNone/>
            </a:pPr>
            <a:r>
              <a:rPr lang="en" sz="5200">
                <a:solidFill>
                  <a:schemeClr val="dk1"/>
                </a:solidFill>
                <a:latin typeface="Lora"/>
                <a:ea typeface="Lora"/>
                <a:cs typeface="Lora"/>
                <a:sym typeface="Lora"/>
              </a:rPr>
              <a:t>VISHAL CHOWDHARY</a:t>
            </a:r>
            <a:endParaRPr sz="5200">
              <a:solidFill>
                <a:schemeClr val="dk1"/>
              </a:solidFill>
              <a:latin typeface="Lora"/>
              <a:ea typeface="Lora"/>
              <a:cs typeface="Lora"/>
              <a:sym typeface="Lora"/>
            </a:endParaRPr>
          </a:p>
          <a:p>
            <a:pPr indent="0" lvl="0" marL="0" rtl="0" algn="l">
              <a:spcBef>
                <a:spcPts val="0"/>
              </a:spcBef>
              <a:spcAft>
                <a:spcPts val="0"/>
              </a:spcAft>
              <a:buNone/>
            </a:pPr>
            <a:r>
              <a:rPr lang="en" sz="5200">
                <a:solidFill>
                  <a:schemeClr val="dk1"/>
                </a:solidFill>
                <a:latin typeface="Lora"/>
                <a:ea typeface="Lora"/>
                <a:cs typeface="Lora"/>
                <a:sym typeface="Lora"/>
              </a:rPr>
              <a:t>DILNAWAZ HOSSAIN ASRAFI</a:t>
            </a:r>
            <a:endParaRPr sz="5200">
              <a:solidFill>
                <a:schemeClr val="dk1"/>
              </a:solidFill>
              <a:latin typeface="Lora"/>
              <a:ea typeface="Lora"/>
              <a:cs typeface="Lora"/>
              <a:sym typeface="Lora"/>
            </a:endParaRPr>
          </a:p>
          <a:p>
            <a:pPr indent="0" lvl="0" marL="0" rtl="0" algn="l">
              <a:spcBef>
                <a:spcPts val="0"/>
              </a:spcBef>
              <a:spcAft>
                <a:spcPts val="0"/>
              </a:spcAft>
              <a:buClr>
                <a:schemeClr val="dk1"/>
              </a:buClr>
              <a:buSzPts val="275"/>
              <a:buFont typeface="Arial"/>
              <a:buNone/>
            </a:pPr>
            <a:r>
              <a:rPr lang="en" sz="5200">
                <a:solidFill>
                  <a:schemeClr val="dk1"/>
                </a:solidFill>
                <a:latin typeface="Lora"/>
                <a:ea typeface="Lora"/>
                <a:cs typeface="Lora"/>
                <a:sym typeface="Lora"/>
              </a:rPr>
              <a:t>NEHAA SHRI.M.S</a:t>
            </a:r>
            <a:endParaRPr sz="5200">
              <a:solidFill>
                <a:schemeClr val="dk1"/>
              </a:solidFill>
              <a:latin typeface="Lora"/>
              <a:ea typeface="Lora"/>
              <a:cs typeface="Lora"/>
              <a:sym typeface="Lora"/>
            </a:endParaRPr>
          </a:p>
        </p:txBody>
      </p:sp>
      <p:pic>
        <p:nvPicPr>
          <p:cNvPr id="56" name="Google Shape;56;p13"/>
          <p:cNvPicPr preferRelativeResize="0"/>
          <p:nvPr/>
        </p:nvPicPr>
        <p:blipFill>
          <a:blip r:embed="rId3">
            <a:alphaModFix/>
          </a:blip>
          <a:stretch>
            <a:fillRect/>
          </a:stretch>
        </p:blipFill>
        <p:spPr>
          <a:xfrm>
            <a:off x="2867600" y="744575"/>
            <a:ext cx="3767849" cy="26956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GEOMAGNETIC STORM </a:t>
            </a:r>
            <a:endParaRPr/>
          </a:p>
        </p:txBody>
      </p:sp>
      <p:sp>
        <p:nvSpPr>
          <p:cNvPr id="62" name="Google Shape;62;p14"/>
          <p:cNvSpPr txBox="1"/>
          <p:nvPr>
            <p:ph idx="1" type="body"/>
          </p:nvPr>
        </p:nvSpPr>
        <p:spPr>
          <a:xfrm>
            <a:off x="311700" y="879375"/>
            <a:ext cx="8520600" cy="4805400"/>
          </a:xfrm>
          <a:prstGeom prst="rect">
            <a:avLst/>
          </a:prstGeom>
        </p:spPr>
        <p:txBody>
          <a:bodyPr anchorCtr="0" anchor="t" bIns="91425" lIns="91425" spcFirstLastPara="1" rIns="91425" wrap="square" tIns="91425">
            <a:normAutofit fontScale="25000" lnSpcReduction="20000"/>
          </a:bodyPr>
          <a:lstStyle/>
          <a:p>
            <a:pPr indent="0" lvl="0" marL="457200" rtl="0" algn="l">
              <a:spcBef>
                <a:spcPts val="1200"/>
              </a:spcBef>
              <a:spcAft>
                <a:spcPts val="0"/>
              </a:spcAft>
              <a:buNone/>
            </a:pPr>
            <a:r>
              <a:rPr lang="en" sz="5600">
                <a:solidFill>
                  <a:schemeClr val="dk1"/>
                </a:solidFill>
                <a:latin typeface="Lora"/>
                <a:ea typeface="Lora"/>
                <a:cs typeface="Lora"/>
                <a:sym typeface="Lora"/>
              </a:rPr>
              <a:t>SOLAR WIND</a:t>
            </a:r>
            <a:endParaRPr sz="5600">
              <a:solidFill>
                <a:schemeClr val="dk1"/>
              </a:solidFill>
              <a:latin typeface="Lora"/>
              <a:ea typeface="Lora"/>
              <a:cs typeface="Lora"/>
              <a:sym typeface="Lora"/>
            </a:endParaRPr>
          </a:p>
          <a:p>
            <a:pPr indent="-317500" lvl="0" marL="457200" rtl="0" algn="l">
              <a:spcBef>
                <a:spcPts val="1200"/>
              </a:spcBef>
              <a:spcAft>
                <a:spcPts val="0"/>
              </a:spcAft>
              <a:buClr>
                <a:schemeClr val="dk1"/>
              </a:buClr>
              <a:buSzPct val="100000"/>
              <a:buFont typeface="Lora"/>
              <a:buChar char="●"/>
            </a:pPr>
            <a:r>
              <a:rPr lang="en" sz="5600">
                <a:solidFill>
                  <a:schemeClr val="dk1"/>
                </a:solidFill>
                <a:latin typeface="Lora"/>
                <a:ea typeface="Lora"/>
                <a:cs typeface="Lora"/>
                <a:sym typeface="Lora"/>
              </a:rPr>
              <a:t>Solar Wind is a constant stream of charged particles (mainly electrons and protons) flowing from the Sun's outer atmosphere (the corona).</a:t>
            </a:r>
            <a:endParaRPr sz="5600">
              <a:solidFill>
                <a:schemeClr val="dk1"/>
              </a:solidFill>
              <a:latin typeface="Lora"/>
              <a:ea typeface="Lora"/>
              <a:cs typeface="Lora"/>
              <a:sym typeface="Lora"/>
            </a:endParaRPr>
          </a:p>
          <a:p>
            <a:pPr indent="-317500" lvl="0" marL="457200" rtl="0" algn="l">
              <a:spcBef>
                <a:spcPts val="0"/>
              </a:spcBef>
              <a:spcAft>
                <a:spcPts val="0"/>
              </a:spcAft>
              <a:buClr>
                <a:schemeClr val="dk1"/>
              </a:buClr>
              <a:buSzPct val="100000"/>
              <a:buFont typeface="Lora"/>
              <a:buChar char="●"/>
            </a:pPr>
            <a:r>
              <a:rPr lang="en" sz="5600">
                <a:solidFill>
                  <a:schemeClr val="dk1"/>
                </a:solidFill>
                <a:latin typeface="Lora"/>
                <a:ea typeface="Lora"/>
                <a:cs typeface="Lora"/>
                <a:sym typeface="Lora"/>
              </a:rPr>
              <a:t>Solar Wind is a result of the Sun's high temperature and the corona's expansion into space.</a:t>
            </a:r>
            <a:endParaRPr sz="5600">
              <a:solidFill>
                <a:schemeClr val="dk1"/>
              </a:solidFill>
              <a:latin typeface="Lora"/>
              <a:ea typeface="Lora"/>
              <a:cs typeface="Lora"/>
              <a:sym typeface="Lora"/>
            </a:endParaRPr>
          </a:p>
          <a:p>
            <a:pPr indent="0" lvl="0" marL="457200" rtl="0" algn="l">
              <a:spcBef>
                <a:spcPts val="1200"/>
              </a:spcBef>
              <a:spcAft>
                <a:spcPts val="0"/>
              </a:spcAft>
              <a:buNone/>
            </a:pPr>
            <a:r>
              <a:rPr lang="en" sz="5600">
                <a:solidFill>
                  <a:schemeClr val="dk1"/>
                </a:solidFill>
                <a:latin typeface="Lora"/>
                <a:ea typeface="Lora"/>
                <a:cs typeface="Lora"/>
                <a:sym typeface="Lora"/>
              </a:rPr>
              <a:t>GEOMAGNETIC STORM</a:t>
            </a:r>
            <a:endParaRPr sz="5600">
              <a:solidFill>
                <a:schemeClr val="dk1"/>
              </a:solidFill>
              <a:latin typeface="Lora"/>
              <a:ea typeface="Lora"/>
              <a:cs typeface="Lora"/>
              <a:sym typeface="Lora"/>
            </a:endParaRPr>
          </a:p>
          <a:p>
            <a:pPr indent="0" lvl="0" marL="457200" rtl="0" algn="l">
              <a:spcBef>
                <a:spcPts val="1200"/>
              </a:spcBef>
              <a:spcAft>
                <a:spcPts val="0"/>
              </a:spcAft>
              <a:buNone/>
            </a:pPr>
            <a:r>
              <a:rPr lang="en" sz="5600">
                <a:solidFill>
                  <a:schemeClr val="dk1"/>
                </a:solidFill>
                <a:latin typeface="Lora"/>
                <a:ea typeface="Lora"/>
                <a:cs typeface="Lora"/>
                <a:sym typeface="Lora"/>
              </a:rPr>
              <a:t>Geomagnetic Storms are sudden disturbances in Earth's magnetic field caused by interactions with Solar Wind.Geomagnetic storms are a result of interactions between the Solar Wind and Earth's magnetosphere, which is a protective magnetic field surrounding our planet.</a:t>
            </a:r>
            <a:endParaRPr sz="5600">
              <a:solidFill>
                <a:schemeClr val="dk1"/>
              </a:solidFill>
              <a:latin typeface="Lora"/>
              <a:ea typeface="Lora"/>
              <a:cs typeface="Lora"/>
              <a:sym typeface="Lora"/>
            </a:endParaRPr>
          </a:p>
          <a:p>
            <a:pPr indent="0" lvl="0" marL="457200" rtl="0" algn="l">
              <a:spcBef>
                <a:spcPts val="1200"/>
              </a:spcBef>
              <a:spcAft>
                <a:spcPts val="0"/>
              </a:spcAft>
              <a:buNone/>
            </a:pPr>
            <a:r>
              <a:t/>
            </a:r>
            <a:endParaRPr sz="5600">
              <a:solidFill>
                <a:schemeClr val="dk1"/>
              </a:solidFill>
              <a:latin typeface="Lora"/>
              <a:ea typeface="Lora"/>
              <a:cs typeface="Lora"/>
              <a:sym typeface="Lora"/>
            </a:endParaRPr>
          </a:p>
          <a:p>
            <a:pPr indent="0" lvl="0" marL="0" rtl="0" algn="l">
              <a:spcBef>
                <a:spcPts val="1200"/>
              </a:spcBef>
              <a:spcAft>
                <a:spcPts val="0"/>
              </a:spcAft>
              <a:buNone/>
            </a:pPr>
            <a:r>
              <a:rPr lang="en" sz="5600">
                <a:solidFill>
                  <a:schemeClr val="dk1"/>
                </a:solidFill>
                <a:latin typeface="Lora"/>
                <a:ea typeface="Lora"/>
                <a:cs typeface="Lora"/>
                <a:sym typeface="Lora"/>
              </a:rPr>
              <a:t>           INTERACTION</a:t>
            </a:r>
            <a:endParaRPr sz="5600">
              <a:solidFill>
                <a:schemeClr val="dk1"/>
              </a:solidFill>
              <a:latin typeface="Lora"/>
              <a:ea typeface="Lora"/>
              <a:cs typeface="Lora"/>
              <a:sym typeface="Lora"/>
            </a:endParaRPr>
          </a:p>
          <a:p>
            <a:pPr indent="-317500" lvl="0" marL="457200" rtl="0" algn="l">
              <a:spcBef>
                <a:spcPts val="1200"/>
              </a:spcBef>
              <a:spcAft>
                <a:spcPts val="0"/>
              </a:spcAft>
              <a:buClr>
                <a:schemeClr val="dk1"/>
              </a:buClr>
              <a:buSzPct val="100000"/>
              <a:buFont typeface="Lora"/>
              <a:buChar char="●"/>
            </a:pPr>
            <a:r>
              <a:rPr lang="en" sz="5600">
                <a:solidFill>
                  <a:schemeClr val="dk1"/>
                </a:solidFill>
                <a:latin typeface="Lora"/>
                <a:ea typeface="Lora"/>
                <a:cs typeface="Lora"/>
                <a:sym typeface="Lora"/>
              </a:rPr>
              <a:t>  Solar Wind Composition</a:t>
            </a:r>
            <a:endParaRPr sz="5600">
              <a:solidFill>
                <a:schemeClr val="dk1"/>
              </a:solidFill>
              <a:latin typeface="Lora"/>
              <a:ea typeface="Lora"/>
              <a:cs typeface="Lora"/>
              <a:sym typeface="Lora"/>
            </a:endParaRPr>
          </a:p>
          <a:p>
            <a:pPr indent="-317500" lvl="0" marL="457200" rtl="0" algn="l">
              <a:spcBef>
                <a:spcPts val="0"/>
              </a:spcBef>
              <a:spcAft>
                <a:spcPts val="0"/>
              </a:spcAft>
              <a:buClr>
                <a:schemeClr val="dk1"/>
              </a:buClr>
              <a:buSzPct val="100000"/>
              <a:buFont typeface="Lora"/>
              <a:buChar char="●"/>
            </a:pPr>
            <a:r>
              <a:rPr lang="en" sz="5600">
                <a:solidFill>
                  <a:schemeClr val="dk1"/>
                </a:solidFill>
                <a:latin typeface="Lora"/>
                <a:ea typeface="Lora"/>
                <a:cs typeface="Lora"/>
                <a:sym typeface="Lora"/>
              </a:rPr>
              <a:t>Approaching Earth</a:t>
            </a:r>
            <a:endParaRPr sz="5600">
              <a:solidFill>
                <a:schemeClr val="dk1"/>
              </a:solidFill>
              <a:latin typeface="Lora"/>
              <a:ea typeface="Lora"/>
              <a:cs typeface="Lora"/>
              <a:sym typeface="Lora"/>
            </a:endParaRPr>
          </a:p>
          <a:p>
            <a:pPr indent="-317500" lvl="0" marL="457200" rtl="0" algn="l">
              <a:spcBef>
                <a:spcPts val="0"/>
              </a:spcBef>
              <a:spcAft>
                <a:spcPts val="0"/>
              </a:spcAft>
              <a:buClr>
                <a:schemeClr val="dk1"/>
              </a:buClr>
              <a:buSzPct val="100000"/>
              <a:buFont typeface="Lora"/>
              <a:buChar char="●"/>
            </a:pPr>
            <a:r>
              <a:rPr lang="en" sz="5600">
                <a:solidFill>
                  <a:schemeClr val="dk1"/>
                </a:solidFill>
                <a:latin typeface="Lora"/>
                <a:ea typeface="Lora"/>
                <a:cs typeface="Lora"/>
                <a:sym typeface="Lora"/>
              </a:rPr>
              <a:t>Magnetosphere Interaction</a:t>
            </a:r>
            <a:endParaRPr sz="5600">
              <a:solidFill>
                <a:schemeClr val="dk1"/>
              </a:solidFill>
              <a:latin typeface="Lora"/>
              <a:ea typeface="Lora"/>
              <a:cs typeface="Lora"/>
              <a:sym typeface="Lora"/>
            </a:endParaRPr>
          </a:p>
          <a:p>
            <a:pPr indent="-317500" lvl="0" marL="457200" rtl="0" algn="l">
              <a:spcBef>
                <a:spcPts val="0"/>
              </a:spcBef>
              <a:spcAft>
                <a:spcPts val="0"/>
              </a:spcAft>
              <a:buClr>
                <a:schemeClr val="dk1"/>
              </a:buClr>
              <a:buSzPct val="100000"/>
              <a:buFont typeface="Lora"/>
              <a:buChar char="●"/>
            </a:pPr>
            <a:r>
              <a:rPr lang="en" sz="5600">
                <a:solidFill>
                  <a:schemeClr val="dk1"/>
                </a:solidFill>
                <a:latin typeface="Lora"/>
                <a:ea typeface="Lora"/>
                <a:cs typeface="Lora"/>
                <a:sym typeface="Lora"/>
              </a:rPr>
              <a:t>Magnetic Reconnection</a:t>
            </a:r>
            <a:endParaRPr sz="5600">
              <a:solidFill>
                <a:schemeClr val="dk1"/>
              </a:solidFill>
              <a:latin typeface="Lora"/>
              <a:ea typeface="Lora"/>
              <a:cs typeface="Lora"/>
              <a:sym typeface="Lora"/>
            </a:endParaRPr>
          </a:p>
          <a:p>
            <a:pPr indent="-317500" lvl="0" marL="457200" rtl="0" algn="l">
              <a:spcBef>
                <a:spcPts val="0"/>
              </a:spcBef>
              <a:spcAft>
                <a:spcPts val="0"/>
              </a:spcAft>
              <a:buClr>
                <a:schemeClr val="dk1"/>
              </a:buClr>
              <a:buSzPct val="100000"/>
              <a:buFont typeface="Lora"/>
              <a:buChar char="●"/>
            </a:pPr>
            <a:r>
              <a:rPr lang="en" sz="5600">
                <a:solidFill>
                  <a:schemeClr val="dk1"/>
                </a:solidFill>
                <a:latin typeface="Lora"/>
                <a:ea typeface="Lora"/>
                <a:cs typeface="Lora"/>
                <a:sym typeface="Lora"/>
              </a:rPr>
              <a:t>Energy Transfer</a:t>
            </a:r>
            <a:endParaRPr sz="5600">
              <a:solidFill>
                <a:schemeClr val="dk1"/>
              </a:solidFill>
              <a:latin typeface="Lora"/>
              <a:ea typeface="Lora"/>
              <a:cs typeface="Lora"/>
              <a:sym typeface="Lora"/>
            </a:endParaRPr>
          </a:p>
          <a:p>
            <a:pPr indent="-317500" lvl="0" marL="457200" rtl="0" algn="l">
              <a:spcBef>
                <a:spcPts val="0"/>
              </a:spcBef>
              <a:spcAft>
                <a:spcPts val="0"/>
              </a:spcAft>
              <a:buClr>
                <a:schemeClr val="dk1"/>
              </a:buClr>
              <a:buSzPct val="100000"/>
              <a:buFont typeface="Lora"/>
              <a:buChar char="●"/>
            </a:pPr>
            <a:r>
              <a:rPr lang="en" sz="5600">
                <a:solidFill>
                  <a:schemeClr val="dk1"/>
                </a:solidFill>
                <a:latin typeface="Lora"/>
                <a:ea typeface="Lora"/>
                <a:cs typeface="Lora"/>
                <a:sym typeface="Lora"/>
              </a:rPr>
              <a:t>Geomagnetic Storm Formation</a:t>
            </a:r>
            <a:endParaRPr sz="5600">
              <a:solidFill>
                <a:schemeClr val="dk1"/>
              </a:solidFill>
              <a:latin typeface="Lora"/>
              <a:ea typeface="Lora"/>
              <a:cs typeface="Lora"/>
              <a:sym typeface="Lora"/>
            </a:endParaRPr>
          </a:p>
          <a:p>
            <a:pPr indent="-317500" lvl="0" marL="457200" rtl="0" algn="l">
              <a:spcBef>
                <a:spcPts val="0"/>
              </a:spcBef>
              <a:spcAft>
                <a:spcPts val="0"/>
              </a:spcAft>
              <a:buClr>
                <a:schemeClr val="dk1"/>
              </a:buClr>
              <a:buSzPct val="100000"/>
              <a:buFont typeface="Lora"/>
              <a:buChar char="●"/>
            </a:pPr>
            <a:r>
              <a:rPr lang="en" sz="5600">
                <a:solidFill>
                  <a:schemeClr val="dk1"/>
                </a:solidFill>
                <a:latin typeface="Lora"/>
                <a:ea typeface="Lora"/>
                <a:cs typeface="Lora"/>
                <a:sym typeface="Lora"/>
              </a:rPr>
              <a:t>Auroras and Effects</a:t>
            </a:r>
            <a:endParaRPr sz="5600">
              <a:solidFill>
                <a:schemeClr val="dk1"/>
              </a:solidFill>
              <a:latin typeface="Lora"/>
              <a:ea typeface="Lora"/>
              <a:cs typeface="Lora"/>
              <a:sym typeface="Lora"/>
            </a:endParaRPr>
          </a:p>
          <a:p>
            <a:pPr indent="0" lvl="0" marL="457200" rtl="0" algn="l">
              <a:spcBef>
                <a:spcPts val="1200"/>
              </a:spcBef>
              <a:spcAft>
                <a:spcPts val="0"/>
              </a:spcAft>
              <a:buNone/>
            </a:pPr>
            <a:r>
              <a:t/>
            </a:r>
            <a:endParaRPr sz="5600">
              <a:solidFill>
                <a:schemeClr val="dk1"/>
              </a:solidFill>
            </a:endParaRPr>
          </a:p>
          <a:p>
            <a:pPr indent="0" lvl="0" marL="457200" rtl="0" algn="l">
              <a:spcBef>
                <a:spcPts val="1200"/>
              </a:spcBef>
              <a:spcAft>
                <a:spcPts val="0"/>
              </a:spcAft>
              <a:buNone/>
            </a:pPr>
            <a:r>
              <a:t/>
            </a:r>
            <a:endParaRPr sz="850">
              <a:solidFill>
                <a:schemeClr val="dk1"/>
              </a:solidFill>
            </a:endParaRPr>
          </a:p>
          <a:p>
            <a:pPr indent="0" lvl="0" marL="457200" rtl="0" algn="l">
              <a:spcBef>
                <a:spcPts val="1200"/>
              </a:spcBef>
              <a:spcAft>
                <a:spcPts val="0"/>
              </a:spcAft>
              <a:buNone/>
            </a:pPr>
            <a:r>
              <a:t/>
            </a:r>
            <a:endParaRPr sz="850">
              <a:solidFill>
                <a:schemeClr val="dk1"/>
              </a:solidFill>
            </a:endParaRPr>
          </a:p>
          <a:p>
            <a:pPr indent="0" lvl="0" marL="457200" rtl="0" algn="l">
              <a:spcBef>
                <a:spcPts val="1200"/>
              </a:spcBef>
              <a:spcAft>
                <a:spcPts val="0"/>
              </a:spcAft>
              <a:buNone/>
            </a:pPr>
            <a:r>
              <a:t/>
            </a:r>
            <a:endParaRPr sz="850">
              <a:solidFill>
                <a:schemeClr val="dk1"/>
              </a:solidFill>
            </a:endParaRPr>
          </a:p>
          <a:p>
            <a:pPr indent="0" lvl="0" marL="457200" rtl="0" algn="l">
              <a:spcBef>
                <a:spcPts val="1200"/>
              </a:spcBef>
              <a:spcAft>
                <a:spcPts val="0"/>
              </a:spcAft>
              <a:buNone/>
            </a:pPr>
            <a:r>
              <a:t/>
            </a:r>
            <a:endParaRPr sz="1100">
              <a:solidFill>
                <a:schemeClr val="dk1"/>
              </a:solidFill>
            </a:endParaRPr>
          </a:p>
          <a:p>
            <a:pPr indent="0" lvl="0" marL="45720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1800">
                <a:solidFill>
                  <a:schemeClr val="dk2"/>
                </a:solidFill>
              </a:rPr>
              <a:t>MAGNETOHYDRODYNAMIC EQUATIONS</a:t>
            </a:r>
            <a:endParaRPr/>
          </a:p>
        </p:txBody>
      </p:sp>
      <p:sp>
        <p:nvSpPr>
          <p:cNvPr id="68" name="Google Shape;68;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69" name="Google Shape;69;p15"/>
          <p:cNvPicPr preferRelativeResize="0"/>
          <p:nvPr/>
        </p:nvPicPr>
        <p:blipFill>
          <a:blip r:embed="rId3">
            <a:alphaModFix/>
          </a:blip>
          <a:stretch>
            <a:fillRect/>
          </a:stretch>
        </p:blipFill>
        <p:spPr>
          <a:xfrm>
            <a:off x="311700" y="1314975"/>
            <a:ext cx="4032701" cy="2781625"/>
          </a:xfrm>
          <a:prstGeom prst="rect">
            <a:avLst/>
          </a:prstGeom>
          <a:noFill/>
          <a:ln>
            <a:noFill/>
          </a:ln>
        </p:spPr>
      </p:pic>
      <p:pic>
        <p:nvPicPr>
          <p:cNvPr id="70" name="Google Shape;70;p15"/>
          <p:cNvPicPr preferRelativeResize="0"/>
          <p:nvPr/>
        </p:nvPicPr>
        <p:blipFill>
          <a:blip r:embed="rId4">
            <a:alphaModFix/>
          </a:blip>
          <a:stretch>
            <a:fillRect/>
          </a:stretch>
        </p:blipFill>
        <p:spPr>
          <a:xfrm>
            <a:off x="4480950" y="1314975"/>
            <a:ext cx="4263501" cy="27816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GEOMAGNETIC INDICES</a:t>
            </a:r>
            <a:endParaRPr/>
          </a:p>
        </p:txBody>
      </p:sp>
      <p:sp>
        <p:nvSpPr>
          <p:cNvPr id="76" name="Google Shape;76;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Clr>
                <a:schemeClr val="dk1"/>
              </a:buClr>
              <a:buSzPts val="1100"/>
              <a:buFont typeface="Arial"/>
              <a:buNone/>
            </a:pPr>
            <a:r>
              <a:rPr lang="en"/>
              <a:t>These indices are used for determining the intensity of the Geomagnetic storm that is going to form.</a:t>
            </a:r>
            <a:endParaRPr/>
          </a:p>
          <a:p>
            <a:pPr indent="0" lvl="0" marL="0" rtl="0" algn="l">
              <a:spcBef>
                <a:spcPts val="1200"/>
              </a:spcBef>
              <a:spcAft>
                <a:spcPts val="0"/>
              </a:spcAft>
              <a:buClr>
                <a:schemeClr val="dk1"/>
              </a:buClr>
              <a:buSzPts val="1100"/>
              <a:buFont typeface="Arial"/>
              <a:buNone/>
            </a:pPr>
            <a:r>
              <a:rPr lang="en"/>
              <a:t>One such widely used index is the Kp index.There is no such empirical relation for determining the Kp index but we can give a proportionality relation for it,</a:t>
            </a:r>
            <a:endParaRPr/>
          </a:p>
          <a:p>
            <a:pPr indent="0" lvl="0" marL="0" rtl="0" algn="l">
              <a:spcBef>
                <a:spcPts val="1200"/>
              </a:spcBef>
              <a:spcAft>
                <a:spcPts val="0"/>
              </a:spcAft>
              <a:buClr>
                <a:schemeClr val="dk1"/>
              </a:buClr>
              <a:buSzPts val="1100"/>
              <a:buFont typeface="Arial"/>
              <a:buNone/>
            </a:pPr>
            <a:r>
              <a:rPr lang="en"/>
              <a:t>                                  Kp = a.Vmax + b.Bmax</a:t>
            </a:r>
            <a:endParaRPr/>
          </a:p>
          <a:p>
            <a:pPr indent="0" lvl="0" marL="0" rtl="0" algn="l">
              <a:spcBef>
                <a:spcPts val="1200"/>
              </a:spcBef>
              <a:spcAft>
                <a:spcPts val="0"/>
              </a:spcAft>
              <a:buClr>
                <a:schemeClr val="dk1"/>
              </a:buClr>
              <a:buSzPts val="1100"/>
              <a:buFont typeface="Arial"/>
              <a:buNone/>
            </a:pPr>
            <a:r>
              <a:rPr lang="en"/>
              <a:t>Where Vmax and Bmax are the maximum value of the velocities and magnetic field strengths recorded in a given time frame, a and b are the weighting constants which can be determined by using the previous trends of the Kp indices recorded and applying a linear regression model to it.</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657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Lora"/>
                <a:ea typeface="Lora"/>
                <a:cs typeface="Lora"/>
                <a:sym typeface="Lora"/>
              </a:rPr>
              <a:t>                              LSTM MODEL IN USAGE</a:t>
            </a:r>
            <a:endParaRPr>
              <a:latin typeface="Lora"/>
              <a:ea typeface="Lora"/>
              <a:cs typeface="Lora"/>
              <a:sym typeface="Lora"/>
            </a:endParaRPr>
          </a:p>
        </p:txBody>
      </p:sp>
      <p:sp>
        <p:nvSpPr>
          <p:cNvPr id="82" name="Google Shape;82;p17"/>
          <p:cNvSpPr txBox="1"/>
          <p:nvPr>
            <p:ph idx="1" type="body"/>
          </p:nvPr>
        </p:nvSpPr>
        <p:spPr>
          <a:xfrm>
            <a:off x="144825" y="530425"/>
            <a:ext cx="8520600" cy="4456200"/>
          </a:xfrm>
          <a:prstGeom prst="rect">
            <a:avLst/>
          </a:prstGeom>
        </p:spPr>
        <p:txBody>
          <a:bodyPr anchorCtr="0" anchor="t" bIns="91425" lIns="91425" spcFirstLastPara="1" rIns="91425" wrap="square" tIns="91425">
            <a:normAutofit fontScale="25000" lnSpcReduction="20000"/>
          </a:bodyPr>
          <a:lstStyle/>
          <a:p>
            <a:pPr indent="0" lvl="0" marL="457200" rtl="0" algn="l">
              <a:spcBef>
                <a:spcPts val="0"/>
              </a:spcBef>
              <a:spcAft>
                <a:spcPts val="0"/>
              </a:spcAft>
              <a:buClr>
                <a:schemeClr val="dk1"/>
              </a:buClr>
              <a:buSzPct val="27500"/>
              <a:buFont typeface="Arial"/>
              <a:buNone/>
            </a:pPr>
            <a:r>
              <a:rPr lang="en" sz="4000">
                <a:latin typeface="Lora"/>
                <a:ea typeface="Lora"/>
                <a:cs typeface="Lora"/>
                <a:sym typeface="Lora"/>
              </a:rPr>
              <a:t>Using an LSTM (Long Short-Term Memory) model for predicting the intensity of solar storms on Earth based on KP index and other relevant features like proton speed, proton density, and magnetic intensity can be a suitable choice for several reasons:</a:t>
            </a:r>
            <a:endParaRPr sz="4000">
              <a:latin typeface="Lora"/>
              <a:ea typeface="Lora"/>
              <a:cs typeface="Lora"/>
              <a:sym typeface="Lora"/>
            </a:endParaRPr>
          </a:p>
          <a:p>
            <a:pPr indent="0" lvl="0" marL="457200" rtl="0" algn="l">
              <a:spcBef>
                <a:spcPts val="1200"/>
              </a:spcBef>
              <a:spcAft>
                <a:spcPts val="0"/>
              </a:spcAft>
              <a:buClr>
                <a:schemeClr val="dk1"/>
              </a:buClr>
              <a:buSzPct val="27500"/>
              <a:buFont typeface="Arial"/>
              <a:buNone/>
            </a:pPr>
            <a:r>
              <a:t/>
            </a:r>
            <a:endParaRPr sz="4000">
              <a:latin typeface="Lora"/>
              <a:ea typeface="Lora"/>
              <a:cs typeface="Lora"/>
              <a:sym typeface="Lora"/>
            </a:endParaRPr>
          </a:p>
          <a:p>
            <a:pPr indent="0" lvl="0" marL="457200" rtl="0" algn="l">
              <a:spcBef>
                <a:spcPts val="1200"/>
              </a:spcBef>
              <a:spcAft>
                <a:spcPts val="0"/>
              </a:spcAft>
              <a:buClr>
                <a:schemeClr val="dk1"/>
              </a:buClr>
              <a:buSzPct val="27500"/>
              <a:buFont typeface="Arial"/>
              <a:buNone/>
            </a:pPr>
            <a:r>
              <a:rPr b="1" lang="en" sz="4000">
                <a:latin typeface="Lora"/>
                <a:ea typeface="Lora"/>
                <a:cs typeface="Lora"/>
                <a:sym typeface="Lora"/>
              </a:rPr>
              <a:t>1. Sequential Data Handling</a:t>
            </a:r>
            <a:r>
              <a:rPr lang="en" sz="4000">
                <a:latin typeface="Lora"/>
                <a:ea typeface="Lora"/>
                <a:cs typeface="Lora"/>
                <a:sym typeface="Lora"/>
              </a:rPr>
              <a:t>:</a:t>
            </a:r>
            <a:endParaRPr sz="4000">
              <a:latin typeface="Lora"/>
              <a:ea typeface="Lora"/>
              <a:cs typeface="Lora"/>
              <a:sym typeface="Lora"/>
            </a:endParaRPr>
          </a:p>
          <a:p>
            <a:pPr indent="0" lvl="0" marL="457200" rtl="0" algn="l">
              <a:spcBef>
                <a:spcPts val="1200"/>
              </a:spcBef>
              <a:spcAft>
                <a:spcPts val="0"/>
              </a:spcAft>
              <a:buClr>
                <a:schemeClr val="dk1"/>
              </a:buClr>
              <a:buSzPct val="27500"/>
              <a:buFont typeface="Arial"/>
              <a:buNone/>
            </a:pPr>
            <a:r>
              <a:rPr lang="en" sz="4000">
                <a:latin typeface="Lora"/>
                <a:ea typeface="Lora"/>
                <a:cs typeface="Lora"/>
                <a:sym typeface="Lora"/>
              </a:rPr>
              <a:t>   Solar storm data often exhibit temporal dependencies, where the current state of the solar storm is influenced by past values of the same and related parameters. LSTM models are well-suited for handling sequential data because they can capture long-term dependencies and remember information from previous time steps. This is crucial for modeling the dynamics of solar storms, as the intensity of a storm at a given time may be influenced by the conditions in previous time periods.</a:t>
            </a:r>
            <a:endParaRPr sz="4000">
              <a:latin typeface="Lora"/>
              <a:ea typeface="Lora"/>
              <a:cs typeface="Lora"/>
              <a:sym typeface="Lora"/>
            </a:endParaRPr>
          </a:p>
          <a:p>
            <a:pPr indent="0" lvl="0" marL="457200" rtl="0" algn="l">
              <a:spcBef>
                <a:spcPts val="1200"/>
              </a:spcBef>
              <a:spcAft>
                <a:spcPts val="0"/>
              </a:spcAft>
              <a:buClr>
                <a:schemeClr val="dk1"/>
              </a:buClr>
              <a:buSzPct val="27500"/>
              <a:buFont typeface="Arial"/>
              <a:buNone/>
            </a:pPr>
            <a:r>
              <a:t/>
            </a:r>
            <a:endParaRPr sz="4000">
              <a:latin typeface="Lora"/>
              <a:ea typeface="Lora"/>
              <a:cs typeface="Lora"/>
              <a:sym typeface="Lora"/>
            </a:endParaRPr>
          </a:p>
          <a:p>
            <a:pPr indent="0" lvl="0" marL="457200" rtl="0" algn="l">
              <a:spcBef>
                <a:spcPts val="1200"/>
              </a:spcBef>
              <a:spcAft>
                <a:spcPts val="0"/>
              </a:spcAft>
              <a:buClr>
                <a:schemeClr val="dk1"/>
              </a:buClr>
              <a:buSzPct val="27500"/>
              <a:buFont typeface="Arial"/>
              <a:buNone/>
            </a:pPr>
            <a:r>
              <a:rPr b="1" lang="en" sz="4000">
                <a:latin typeface="Lora"/>
                <a:ea typeface="Lora"/>
                <a:cs typeface="Lora"/>
                <a:sym typeface="Lora"/>
              </a:rPr>
              <a:t>2. Variable-Length Sequences:</a:t>
            </a:r>
            <a:endParaRPr b="1" sz="4000">
              <a:latin typeface="Lora"/>
              <a:ea typeface="Lora"/>
              <a:cs typeface="Lora"/>
              <a:sym typeface="Lora"/>
            </a:endParaRPr>
          </a:p>
          <a:p>
            <a:pPr indent="0" lvl="0" marL="457200" rtl="0" algn="l">
              <a:spcBef>
                <a:spcPts val="1200"/>
              </a:spcBef>
              <a:spcAft>
                <a:spcPts val="0"/>
              </a:spcAft>
              <a:buClr>
                <a:schemeClr val="dk1"/>
              </a:buClr>
              <a:buSzPct val="27500"/>
              <a:buFont typeface="Arial"/>
              <a:buNone/>
            </a:pPr>
            <a:r>
              <a:rPr lang="en" sz="4000">
                <a:latin typeface="Lora"/>
                <a:ea typeface="Lora"/>
                <a:cs typeface="Lora"/>
                <a:sym typeface="Lora"/>
              </a:rPr>
              <a:t>   Solar storm data may not have a fixed number of time steps, and the time intervals between measurements can vary. LSTM models can handle variable-length sequences, making them flexible for working with irregularly sampled time series data. This is valuable when dealing with solar storm data, as observations may not occur at uniform intervals.</a:t>
            </a:r>
            <a:endParaRPr sz="4000">
              <a:latin typeface="Lora"/>
              <a:ea typeface="Lora"/>
              <a:cs typeface="Lora"/>
              <a:sym typeface="Lora"/>
            </a:endParaRPr>
          </a:p>
          <a:p>
            <a:pPr indent="0" lvl="0" marL="457200" rtl="0" algn="l">
              <a:spcBef>
                <a:spcPts val="1200"/>
              </a:spcBef>
              <a:spcAft>
                <a:spcPts val="0"/>
              </a:spcAft>
              <a:buClr>
                <a:schemeClr val="dk1"/>
              </a:buClr>
              <a:buSzPct val="27500"/>
              <a:buFont typeface="Arial"/>
              <a:buNone/>
            </a:pPr>
            <a:r>
              <a:t/>
            </a:r>
            <a:endParaRPr sz="4000">
              <a:latin typeface="Lora"/>
              <a:ea typeface="Lora"/>
              <a:cs typeface="Lora"/>
              <a:sym typeface="Lora"/>
            </a:endParaRPr>
          </a:p>
          <a:p>
            <a:pPr indent="0" lvl="0" marL="457200" rtl="0" algn="l">
              <a:spcBef>
                <a:spcPts val="1200"/>
              </a:spcBef>
              <a:spcAft>
                <a:spcPts val="0"/>
              </a:spcAft>
              <a:buClr>
                <a:schemeClr val="dk1"/>
              </a:buClr>
              <a:buSzPct val="27500"/>
              <a:buFont typeface="Arial"/>
              <a:buNone/>
            </a:pPr>
            <a:r>
              <a:rPr b="1" lang="en" sz="4000">
                <a:latin typeface="Lora"/>
                <a:ea typeface="Lora"/>
                <a:cs typeface="Lora"/>
                <a:sym typeface="Lora"/>
              </a:rPr>
              <a:t>3. Feature Extraction and Representation Learning:</a:t>
            </a:r>
            <a:endParaRPr b="1" sz="4000">
              <a:latin typeface="Lora"/>
              <a:ea typeface="Lora"/>
              <a:cs typeface="Lora"/>
              <a:sym typeface="Lora"/>
            </a:endParaRPr>
          </a:p>
          <a:p>
            <a:pPr indent="0" lvl="0" marL="457200" rtl="0" algn="l">
              <a:spcBef>
                <a:spcPts val="1200"/>
              </a:spcBef>
              <a:spcAft>
                <a:spcPts val="0"/>
              </a:spcAft>
              <a:buClr>
                <a:schemeClr val="dk1"/>
              </a:buClr>
              <a:buSzPct val="27500"/>
              <a:buFont typeface="Arial"/>
              <a:buNone/>
            </a:pPr>
            <a:r>
              <a:rPr lang="en" sz="4000">
                <a:latin typeface="Lora"/>
                <a:ea typeface="Lora"/>
                <a:cs typeface="Lora"/>
                <a:sym typeface="Lora"/>
              </a:rPr>
              <a:t>   LSTMs are capable of learning and extracting complex patterns and representations from sequential data. By training an LSTM model on historical solar storm data, it can learn the relationships and patterns between the KP index, proton speed, proton density, and magnetic intensity, which may not be apparent through traditional statistical methods. This feature extraction capability can lead to more accurate predictions, especially when dealing with intricate and nonlinear relationships in the data.</a:t>
            </a:r>
            <a:endParaRPr sz="4000">
              <a:latin typeface="Lora"/>
              <a:ea typeface="Lora"/>
              <a:cs typeface="Lora"/>
              <a:sym typeface="Lora"/>
            </a:endParaRPr>
          </a:p>
          <a:p>
            <a:pPr indent="0" lvl="0" marL="457200" rtl="0" algn="l">
              <a:spcBef>
                <a:spcPts val="1200"/>
              </a:spcBef>
              <a:spcAft>
                <a:spcPts val="0"/>
              </a:spcAft>
              <a:buNone/>
            </a:pPr>
            <a:br>
              <a:rPr lang="en"/>
            </a:br>
            <a:endParaRPr/>
          </a:p>
          <a:p>
            <a:pPr indent="0" lvl="0" marL="457200" rtl="0" algn="l">
              <a:spcBef>
                <a:spcPts val="1200"/>
              </a:spcBef>
              <a:spcAft>
                <a:spcPts val="0"/>
              </a:spcAft>
              <a:buNone/>
            </a:pPr>
            <a:r>
              <a:t/>
            </a:r>
            <a:endParaRPr/>
          </a:p>
          <a:p>
            <a:pPr indent="0" lvl="0" marL="457200" rtl="0" algn="l">
              <a:spcBef>
                <a:spcPts val="1200"/>
              </a:spcBef>
              <a:spcAft>
                <a:spcPts val="0"/>
              </a:spcAft>
              <a:buNone/>
            </a:pPr>
            <a:r>
              <a:rPr lang="en"/>
              <a:t>                                                                   </a:t>
            </a:r>
            <a:endParaRPr/>
          </a:p>
          <a:p>
            <a:pPr indent="0" lvl="0" marL="457200" rtl="0" algn="l">
              <a:spcBef>
                <a:spcPts val="1200"/>
              </a:spcBef>
              <a:spcAft>
                <a:spcPts val="0"/>
              </a:spcAft>
              <a:buNone/>
            </a:pPr>
            <a:r>
              <a:rPr lang="en"/>
              <a:t>       </a:t>
            </a:r>
            <a:endParaRPr/>
          </a:p>
          <a:p>
            <a:pPr indent="0" lvl="0" marL="457200" rtl="0" algn="l">
              <a:spcBef>
                <a:spcPts val="1200"/>
              </a:spcBef>
              <a:spcAft>
                <a:spcPts val="1200"/>
              </a:spcAft>
              <a:buNone/>
            </a:pPr>
            <a:r>
              <a:rPr lang="en"/>
              <a:t>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WORKFLOW</a:t>
            </a:r>
            <a:endParaRPr/>
          </a:p>
        </p:txBody>
      </p:sp>
      <p:sp>
        <p:nvSpPr>
          <p:cNvPr id="88" name="Google Shape;88;p18"/>
          <p:cNvSpPr txBox="1"/>
          <p:nvPr>
            <p:ph idx="1" type="body"/>
          </p:nvPr>
        </p:nvSpPr>
        <p:spPr>
          <a:xfrm>
            <a:off x="251000" y="1017725"/>
            <a:ext cx="8520600" cy="42270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lang="en" sz="4800">
                <a:latin typeface="Lora"/>
                <a:ea typeface="Lora"/>
                <a:cs typeface="Lora"/>
                <a:sym typeface="Lora"/>
              </a:rPr>
              <a:t>1.</a:t>
            </a:r>
            <a:r>
              <a:rPr lang="en" sz="4800">
                <a:latin typeface="Lora"/>
                <a:ea typeface="Lora"/>
                <a:cs typeface="Lora"/>
                <a:sym typeface="Lora"/>
              </a:rPr>
              <a:t> </a:t>
            </a:r>
            <a:r>
              <a:rPr b="1" lang="en" sz="4800">
                <a:latin typeface="Lora"/>
                <a:ea typeface="Lora"/>
                <a:cs typeface="Lora"/>
                <a:sym typeface="Lora"/>
              </a:rPr>
              <a:t>Input Data (Raw Satellite Data): </a:t>
            </a:r>
            <a:r>
              <a:rPr lang="en" sz="4800">
                <a:latin typeface="Lora"/>
                <a:ea typeface="Lora"/>
                <a:cs typeface="Lora"/>
                <a:sym typeface="Lora"/>
              </a:rPr>
              <a:t>Raw data from the DSCOVR satellite, including proton speed, proton density, and magnetic intensity of solar storms, is used as input.</a:t>
            </a:r>
            <a:endParaRPr sz="4800">
              <a:latin typeface="Lora"/>
              <a:ea typeface="Lora"/>
              <a:cs typeface="Lora"/>
              <a:sym typeface="Lora"/>
            </a:endParaRPr>
          </a:p>
          <a:p>
            <a:pPr indent="0" lvl="0" marL="0" rtl="0" algn="l">
              <a:spcBef>
                <a:spcPts val="1200"/>
              </a:spcBef>
              <a:spcAft>
                <a:spcPts val="0"/>
              </a:spcAft>
              <a:buClr>
                <a:schemeClr val="dk1"/>
              </a:buClr>
              <a:buSzPts val="275"/>
              <a:buFont typeface="Arial"/>
              <a:buNone/>
            </a:pPr>
            <a:r>
              <a:rPr lang="en" sz="4800">
                <a:latin typeface="Lora"/>
                <a:ea typeface="Lora"/>
                <a:cs typeface="Lora"/>
                <a:sym typeface="Lora"/>
              </a:rPr>
              <a:t>2.</a:t>
            </a:r>
            <a:r>
              <a:rPr b="1" lang="en" sz="4800">
                <a:latin typeface="Lora"/>
                <a:ea typeface="Lora"/>
                <a:cs typeface="Lora"/>
                <a:sym typeface="Lora"/>
              </a:rPr>
              <a:t>User Interface updation</a:t>
            </a:r>
            <a:r>
              <a:rPr lang="en" sz="4800">
                <a:latin typeface="Lora"/>
                <a:ea typeface="Lora"/>
                <a:cs typeface="Lora"/>
                <a:sym typeface="Lora"/>
              </a:rPr>
              <a:t>:Inputting parameters through the UI for the project</a:t>
            </a:r>
            <a:endParaRPr sz="4800">
              <a:latin typeface="Lora"/>
              <a:ea typeface="Lora"/>
              <a:cs typeface="Lora"/>
              <a:sym typeface="Lora"/>
            </a:endParaRPr>
          </a:p>
          <a:p>
            <a:pPr indent="0" lvl="0" marL="0" rtl="0" algn="l">
              <a:spcBef>
                <a:spcPts val="1200"/>
              </a:spcBef>
              <a:spcAft>
                <a:spcPts val="0"/>
              </a:spcAft>
              <a:buClr>
                <a:schemeClr val="dk1"/>
              </a:buClr>
              <a:buSzPts val="275"/>
              <a:buFont typeface="Arial"/>
              <a:buNone/>
            </a:pPr>
            <a:r>
              <a:t/>
            </a:r>
            <a:endParaRPr sz="4800">
              <a:latin typeface="Lora"/>
              <a:ea typeface="Lora"/>
              <a:cs typeface="Lora"/>
              <a:sym typeface="Lora"/>
            </a:endParaRPr>
          </a:p>
          <a:p>
            <a:pPr indent="0" lvl="0" marL="0" rtl="0" algn="l">
              <a:spcBef>
                <a:spcPts val="1200"/>
              </a:spcBef>
              <a:spcAft>
                <a:spcPts val="0"/>
              </a:spcAft>
              <a:buClr>
                <a:schemeClr val="dk1"/>
              </a:buClr>
              <a:buSzPts val="275"/>
              <a:buFont typeface="Arial"/>
              <a:buNone/>
            </a:pPr>
            <a:r>
              <a:rPr lang="en" sz="4800">
                <a:latin typeface="Lora"/>
                <a:ea typeface="Lora"/>
                <a:cs typeface="Lora"/>
                <a:sym typeface="Lora"/>
              </a:rPr>
              <a:t>3.</a:t>
            </a:r>
            <a:r>
              <a:rPr lang="en" sz="4800">
                <a:latin typeface="Lora"/>
                <a:ea typeface="Lora"/>
                <a:cs typeface="Lora"/>
                <a:sym typeface="Lora"/>
              </a:rPr>
              <a:t>.</a:t>
            </a:r>
            <a:r>
              <a:rPr b="1" lang="en" sz="4800">
                <a:latin typeface="Lora"/>
                <a:ea typeface="Lora"/>
                <a:cs typeface="Lora"/>
                <a:sym typeface="Lora"/>
              </a:rPr>
              <a:t>Data Preprocessing:</a:t>
            </a:r>
            <a:r>
              <a:rPr lang="en" sz="4800">
                <a:latin typeface="Lora"/>
                <a:ea typeface="Lora"/>
                <a:cs typeface="Lora"/>
                <a:sym typeface="Lora"/>
              </a:rPr>
              <a:t> Data preprocessing involves cleaning, transforming, and preparing the raw data for training and prediction. This step may include data normalization, splitting data into training and testing sets, and handling missing values.</a:t>
            </a:r>
            <a:endParaRPr sz="4800">
              <a:latin typeface="Lora"/>
              <a:ea typeface="Lora"/>
              <a:cs typeface="Lora"/>
              <a:sym typeface="Lora"/>
            </a:endParaRPr>
          </a:p>
          <a:p>
            <a:pPr indent="0" lvl="0" marL="0" rtl="0" algn="l">
              <a:spcBef>
                <a:spcPts val="1200"/>
              </a:spcBef>
              <a:spcAft>
                <a:spcPts val="0"/>
              </a:spcAft>
              <a:buClr>
                <a:schemeClr val="dk1"/>
              </a:buClr>
              <a:buSzPts val="275"/>
              <a:buFont typeface="Arial"/>
              <a:buNone/>
            </a:pPr>
            <a:r>
              <a:t/>
            </a:r>
            <a:endParaRPr sz="4800">
              <a:latin typeface="Lora"/>
              <a:ea typeface="Lora"/>
              <a:cs typeface="Lora"/>
              <a:sym typeface="Lora"/>
            </a:endParaRPr>
          </a:p>
          <a:p>
            <a:pPr indent="0" lvl="0" marL="0" rtl="0" algn="l">
              <a:spcBef>
                <a:spcPts val="1200"/>
              </a:spcBef>
              <a:spcAft>
                <a:spcPts val="0"/>
              </a:spcAft>
              <a:buClr>
                <a:schemeClr val="dk1"/>
              </a:buClr>
              <a:buSzPts val="275"/>
              <a:buFont typeface="Arial"/>
              <a:buNone/>
            </a:pPr>
            <a:r>
              <a:rPr lang="en" sz="4800">
                <a:latin typeface="Lora"/>
                <a:ea typeface="Lora"/>
                <a:cs typeface="Lora"/>
                <a:sym typeface="Lora"/>
              </a:rPr>
              <a:t>4.*</a:t>
            </a:r>
            <a:r>
              <a:rPr b="1" lang="en" sz="4800">
                <a:latin typeface="Lora"/>
                <a:ea typeface="Lora"/>
                <a:cs typeface="Lora"/>
                <a:sym typeface="Lora"/>
              </a:rPr>
              <a:t>LSTM Model Training</a:t>
            </a:r>
            <a:r>
              <a:rPr lang="en" sz="4800">
                <a:latin typeface="Lora"/>
                <a:ea typeface="Lora"/>
                <a:cs typeface="Lora"/>
                <a:sym typeface="Lora"/>
              </a:rPr>
              <a:t>:The preprocessed data is used to train an LSTM machine learning model. This model learns to capture the relationships between the input features (proton speed, proton density, magnetic intensity) and the target variable (solar storm nature) based on historical data.</a:t>
            </a:r>
            <a:endParaRPr sz="4800">
              <a:latin typeface="Lora"/>
              <a:ea typeface="Lora"/>
              <a:cs typeface="Lora"/>
              <a:sym typeface="Lora"/>
            </a:endParaRPr>
          </a:p>
          <a:p>
            <a:pPr indent="0" lvl="0" marL="0" rtl="0" algn="l">
              <a:spcBef>
                <a:spcPts val="1200"/>
              </a:spcBef>
              <a:spcAft>
                <a:spcPts val="0"/>
              </a:spcAft>
              <a:buClr>
                <a:schemeClr val="dk1"/>
              </a:buClr>
              <a:buSzPts val="275"/>
              <a:buFont typeface="Arial"/>
              <a:buNone/>
            </a:pPr>
            <a:r>
              <a:t/>
            </a:r>
            <a:endParaRPr sz="4800">
              <a:latin typeface="Lora"/>
              <a:ea typeface="Lora"/>
              <a:cs typeface="Lora"/>
              <a:sym typeface="Lora"/>
            </a:endParaRPr>
          </a:p>
          <a:p>
            <a:pPr indent="0" lvl="0" marL="0" rtl="0" algn="l">
              <a:spcBef>
                <a:spcPts val="1200"/>
              </a:spcBef>
              <a:spcAft>
                <a:spcPts val="0"/>
              </a:spcAft>
              <a:buNone/>
            </a:pPr>
            <a:r>
              <a:rPr lang="en" sz="4800">
                <a:latin typeface="Lora"/>
                <a:ea typeface="Lora"/>
                <a:cs typeface="Lora"/>
                <a:sym typeface="Lora"/>
              </a:rPr>
              <a:t>5.</a:t>
            </a:r>
            <a:r>
              <a:rPr lang="en" sz="4800">
                <a:latin typeface="Lora"/>
                <a:ea typeface="Lora"/>
                <a:cs typeface="Lora"/>
                <a:sym typeface="Lora"/>
              </a:rPr>
              <a:t>.</a:t>
            </a:r>
            <a:r>
              <a:rPr b="1" lang="en" sz="4800">
                <a:latin typeface="Lora"/>
                <a:ea typeface="Lora"/>
                <a:cs typeface="Lora"/>
                <a:sym typeface="Lora"/>
              </a:rPr>
              <a:t>Predict Solar Storm Nature </a:t>
            </a:r>
            <a:r>
              <a:rPr lang="en" sz="4800">
                <a:latin typeface="Lora"/>
                <a:ea typeface="Lora"/>
                <a:cs typeface="Lora"/>
                <a:sym typeface="Lora"/>
              </a:rPr>
              <a:t>The trained LSTM model is used to make predictions for the nature of solar storms based on the input data. The model predicts the KP index or a related metric to determine the severity of the solar storm.</a:t>
            </a:r>
            <a:endParaRPr sz="4800">
              <a:latin typeface="Lora"/>
              <a:ea typeface="Lora"/>
              <a:cs typeface="Lora"/>
              <a:sym typeface="Lora"/>
            </a:endParaRPr>
          </a:p>
          <a:p>
            <a:pPr indent="0" lvl="0" marL="0" rtl="0" algn="l">
              <a:spcBef>
                <a:spcPts val="1200"/>
              </a:spcBef>
              <a:spcAft>
                <a:spcPts val="0"/>
              </a:spcAft>
              <a:buClr>
                <a:schemeClr val="dk1"/>
              </a:buClr>
              <a:buSzPts val="275"/>
              <a:buFont typeface="Arial"/>
              <a:buNone/>
            </a:pPr>
            <a:r>
              <a:rPr lang="en" sz="4800">
                <a:latin typeface="Lora"/>
                <a:ea typeface="Lora"/>
                <a:cs typeface="Lora"/>
                <a:sym typeface="Lora"/>
              </a:rPr>
              <a:t>6.Display of Predicted Results in the UI</a:t>
            </a:r>
            <a:endParaRPr sz="4800">
              <a:latin typeface="Lora"/>
              <a:ea typeface="Lora"/>
              <a:cs typeface="Lora"/>
              <a:sym typeface="Lora"/>
            </a:endParaRPr>
          </a:p>
          <a:p>
            <a:pPr indent="0" lvl="0" marL="0" rtl="0" algn="l">
              <a:spcBef>
                <a:spcPts val="1200"/>
              </a:spcBef>
              <a:spcAft>
                <a:spcPts val="0"/>
              </a:spcAft>
              <a:buClr>
                <a:schemeClr val="dk1"/>
              </a:buClr>
              <a:buSzPct val="61111"/>
              <a:buFont typeface="Arial"/>
              <a:buNone/>
            </a:pPr>
            <a:r>
              <a:t/>
            </a:r>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94" name="Google Shape;94;p19"/>
          <p:cNvSpPr txBox="1"/>
          <p:nvPr>
            <p:ph idx="1" type="body"/>
          </p:nvPr>
        </p:nvSpPr>
        <p:spPr>
          <a:xfrm>
            <a:off x="-1057025" y="0"/>
            <a:ext cx="10954500" cy="456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5" name="Google Shape;95;p19"/>
          <p:cNvPicPr preferRelativeResize="0"/>
          <p:nvPr/>
        </p:nvPicPr>
        <p:blipFill>
          <a:blip r:embed="rId3">
            <a:alphaModFix/>
          </a:blip>
          <a:stretch>
            <a:fillRect/>
          </a:stretch>
        </p:blipFill>
        <p:spPr>
          <a:xfrm>
            <a:off x="87250" y="1213500"/>
            <a:ext cx="1450224" cy="1143676"/>
          </a:xfrm>
          <a:prstGeom prst="rect">
            <a:avLst/>
          </a:prstGeom>
          <a:noFill/>
          <a:ln>
            <a:noFill/>
          </a:ln>
        </p:spPr>
      </p:pic>
      <p:sp>
        <p:nvSpPr>
          <p:cNvPr id="96" name="Google Shape;96;p19"/>
          <p:cNvSpPr/>
          <p:nvPr/>
        </p:nvSpPr>
        <p:spPr>
          <a:xfrm>
            <a:off x="1537475" y="1499013"/>
            <a:ext cx="1092300" cy="572700"/>
          </a:xfrm>
          <a:prstGeom prst="rightArrow">
            <a:avLst>
              <a:gd fmla="val 50000" name="adj1"/>
              <a:gd fmla="val 55357"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97" name="Google Shape;97;p19"/>
          <p:cNvPicPr preferRelativeResize="0"/>
          <p:nvPr/>
        </p:nvPicPr>
        <p:blipFill>
          <a:blip r:embed="rId4">
            <a:alphaModFix/>
          </a:blip>
          <a:stretch>
            <a:fillRect/>
          </a:stretch>
        </p:blipFill>
        <p:spPr>
          <a:xfrm>
            <a:off x="2584250" y="1213488"/>
            <a:ext cx="1493812" cy="1143700"/>
          </a:xfrm>
          <a:prstGeom prst="rect">
            <a:avLst/>
          </a:prstGeom>
          <a:noFill/>
          <a:ln>
            <a:noFill/>
          </a:ln>
        </p:spPr>
      </p:pic>
      <p:sp>
        <p:nvSpPr>
          <p:cNvPr id="98" name="Google Shape;98;p19"/>
          <p:cNvSpPr/>
          <p:nvPr/>
        </p:nvSpPr>
        <p:spPr>
          <a:xfrm>
            <a:off x="4078050" y="1649025"/>
            <a:ext cx="1493700" cy="422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99" name="Google Shape;99;p19"/>
          <p:cNvPicPr preferRelativeResize="0"/>
          <p:nvPr/>
        </p:nvPicPr>
        <p:blipFill>
          <a:blip r:embed="rId5">
            <a:alphaModFix/>
          </a:blip>
          <a:stretch>
            <a:fillRect/>
          </a:stretch>
        </p:blipFill>
        <p:spPr>
          <a:xfrm>
            <a:off x="5571750" y="1174288"/>
            <a:ext cx="1581000" cy="1222125"/>
          </a:xfrm>
          <a:prstGeom prst="rect">
            <a:avLst/>
          </a:prstGeom>
          <a:noFill/>
          <a:ln>
            <a:noFill/>
          </a:ln>
        </p:spPr>
      </p:pic>
      <p:cxnSp>
        <p:nvCxnSpPr>
          <p:cNvPr id="100" name="Google Shape;100;p19"/>
          <p:cNvCxnSpPr/>
          <p:nvPr/>
        </p:nvCxnSpPr>
        <p:spPr>
          <a:xfrm>
            <a:off x="1911750" y="1952200"/>
            <a:ext cx="0" cy="1047000"/>
          </a:xfrm>
          <a:prstGeom prst="straightConnector1">
            <a:avLst/>
          </a:prstGeom>
          <a:noFill/>
          <a:ln cap="flat" cmpd="sng" w="9525">
            <a:solidFill>
              <a:schemeClr val="dk2"/>
            </a:solidFill>
            <a:prstDash val="solid"/>
            <a:round/>
            <a:headEnd len="med" w="med" type="none"/>
            <a:tailEnd len="med" w="med" type="none"/>
          </a:ln>
        </p:spPr>
      </p:cxnSp>
      <p:cxnSp>
        <p:nvCxnSpPr>
          <p:cNvPr id="101" name="Google Shape;101;p19"/>
          <p:cNvCxnSpPr/>
          <p:nvPr/>
        </p:nvCxnSpPr>
        <p:spPr>
          <a:xfrm>
            <a:off x="4733850" y="2012900"/>
            <a:ext cx="15300" cy="986100"/>
          </a:xfrm>
          <a:prstGeom prst="straightConnector1">
            <a:avLst/>
          </a:prstGeom>
          <a:noFill/>
          <a:ln cap="flat" cmpd="sng" w="9525">
            <a:solidFill>
              <a:schemeClr val="dk2"/>
            </a:solidFill>
            <a:prstDash val="solid"/>
            <a:round/>
            <a:headEnd len="med" w="med" type="none"/>
            <a:tailEnd len="med" w="med" type="none"/>
          </a:ln>
        </p:spPr>
      </p:cxnSp>
      <p:cxnSp>
        <p:nvCxnSpPr>
          <p:cNvPr id="102" name="Google Shape;102;p19"/>
          <p:cNvCxnSpPr>
            <a:stCxn id="99" idx="2"/>
          </p:cNvCxnSpPr>
          <p:nvPr/>
        </p:nvCxnSpPr>
        <p:spPr>
          <a:xfrm>
            <a:off x="6362250" y="2396413"/>
            <a:ext cx="10200" cy="875700"/>
          </a:xfrm>
          <a:prstGeom prst="straightConnector1">
            <a:avLst/>
          </a:prstGeom>
          <a:noFill/>
          <a:ln cap="flat" cmpd="sng" w="9525">
            <a:solidFill>
              <a:schemeClr val="dk2"/>
            </a:solidFill>
            <a:prstDash val="solid"/>
            <a:round/>
            <a:headEnd len="med" w="med" type="none"/>
            <a:tailEnd len="med" w="med" type="none"/>
          </a:ln>
        </p:spPr>
      </p:cxnSp>
      <p:sp>
        <p:nvSpPr>
          <p:cNvPr id="103" name="Google Shape;103;p19"/>
          <p:cNvSpPr/>
          <p:nvPr/>
        </p:nvSpPr>
        <p:spPr>
          <a:xfrm>
            <a:off x="1031725" y="2869800"/>
            <a:ext cx="1744800" cy="1699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4" name="Google Shape;104;p19"/>
          <p:cNvSpPr/>
          <p:nvPr/>
        </p:nvSpPr>
        <p:spPr>
          <a:xfrm>
            <a:off x="3714200" y="2634975"/>
            <a:ext cx="1581000" cy="17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5" name="Google Shape;105;p19"/>
          <p:cNvSpPr/>
          <p:nvPr/>
        </p:nvSpPr>
        <p:spPr>
          <a:xfrm>
            <a:off x="5962825" y="2665325"/>
            <a:ext cx="2609700" cy="1699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6" name="Google Shape;106;p19"/>
          <p:cNvSpPr txBox="1"/>
          <p:nvPr/>
        </p:nvSpPr>
        <p:spPr>
          <a:xfrm>
            <a:off x="1031725" y="2869800"/>
            <a:ext cx="1744800" cy="20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Collection of raw data such as solar wind speed,plasma density,magentic strength</a:t>
            </a:r>
            <a:endParaRPr/>
          </a:p>
        </p:txBody>
      </p:sp>
      <p:sp>
        <p:nvSpPr>
          <p:cNvPr id="107" name="Google Shape;107;p19"/>
          <p:cNvSpPr txBox="1"/>
          <p:nvPr/>
        </p:nvSpPr>
        <p:spPr>
          <a:xfrm>
            <a:off x="4044738" y="3780500"/>
            <a:ext cx="1393500" cy="177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9"/>
          <p:cNvSpPr txBox="1"/>
          <p:nvPr/>
        </p:nvSpPr>
        <p:spPr>
          <a:xfrm>
            <a:off x="5993175" y="2695650"/>
            <a:ext cx="2579400" cy="16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Calculation of kp index and prediction of solar storm nature using Kp.Future predictions will be made by using LSTM model on the dataset.</a:t>
            </a:r>
            <a:endParaRPr/>
          </a:p>
        </p:txBody>
      </p:sp>
      <p:sp>
        <p:nvSpPr>
          <p:cNvPr id="109" name="Google Shape;109;p19"/>
          <p:cNvSpPr txBox="1"/>
          <p:nvPr/>
        </p:nvSpPr>
        <p:spPr>
          <a:xfrm>
            <a:off x="3747625" y="2650150"/>
            <a:ext cx="1493700" cy="169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The raw data is then sent to the earth through DSCOVER satellite.The data is then sent to UI</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